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3FC260C-195A-4759-B75C-45BAFB98C21D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F00E51D-25E9-4B78-A2C0-053C367C7F12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corgiredirector?site=https://huggingface.co/baffo32/decapoda-research-llama-7B-hf" TargetMode="External"/><Relationship Id="rId2" Type="http://schemas.openxmlformats.org/officeDocument/2006/relationships/hyperlink" Target="https://colab.research.google.com/corgiredirector?site=https://weatherarchive.ru/Temperature/Moscow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dirty="0" smtClean="0"/>
              <a:t>Разработка </a:t>
            </a:r>
            <a:r>
              <a:rPr lang="ru-RU" sz="4800" dirty="0" err="1" smtClean="0"/>
              <a:t>Телеграм-бота</a:t>
            </a:r>
            <a:r>
              <a:rPr lang="ru-RU" sz="4800" dirty="0" smtClean="0"/>
              <a:t> с использованием моделей </a:t>
            </a:r>
            <a:r>
              <a:rPr lang="en-US" sz="4800" dirty="0" smtClean="0"/>
              <a:t>ML</a:t>
            </a:r>
            <a:r>
              <a:rPr lang="ru-RU" sz="4800" dirty="0" smtClean="0"/>
              <a:t> и </a:t>
            </a:r>
            <a:r>
              <a:rPr lang="en-US" sz="4800" dirty="0" smtClean="0"/>
              <a:t>DL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4077072"/>
            <a:ext cx="7854696" cy="17526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ru-RU" dirty="0" err="1" smtClean="0"/>
              <a:t>Телеграм-бот</a:t>
            </a:r>
            <a:r>
              <a:rPr lang="ru-RU" dirty="0" smtClean="0"/>
              <a:t>  «</a:t>
            </a:r>
            <a:r>
              <a:rPr lang="en-US" dirty="0" err="1" smtClean="0"/>
              <a:t>Gavrila</a:t>
            </a:r>
            <a:r>
              <a:rPr lang="ru-RU" dirty="0" smtClean="0"/>
              <a:t>»</a:t>
            </a:r>
          </a:p>
          <a:p>
            <a:pPr algn="ctr">
              <a:spcBef>
                <a:spcPts val="0"/>
              </a:spcBef>
            </a:pPr>
            <a:r>
              <a:rPr lang="ru-RU" dirty="0" smtClean="0"/>
              <a:t> </a:t>
            </a:r>
          </a:p>
          <a:p>
            <a:pPr algn="ctr">
              <a:spcBef>
                <a:spcPts val="0"/>
              </a:spcBef>
            </a:pPr>
            <a:r>
              <a:rPr lang="en-US" dirty="0" smtClean="0"/>
              <a:t>@</a:t>
            </a:r>
            <a:r>
              <a:rPr lang="en-US" dirty="0" err="1" smtClean="0"/>
              <a:t>Liennna_bot</a:t>
            </a:r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 smtClean="0"/>
              <a:t>Вопросы </a:t>
            </a:r>
            <a:r>
              <a:rPr lang="en-US" sz="4400" b="1" dirty="0" err="1" smtClean="0"/>
              <a:t>chatgpt</a:t>
            </a:r>
            <a:r>
              <a:rPr lang="ru-RU" sz="4400" b="1" dirty="0" smtClean="0"/>
              <a:t>-3.5</a:t>
            </a:r>
            <a:endParaRPr lang="ru-RU" sz="4400" b="1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35115" t="61726" r="13676" b="91"/>
          <a:stretch>
            <a:fillRect/>
          </a:stretch>
        </p:blipFill>
        <p:spPr bwMode="auto">
          <a:xfrm>
            <a:off x="611560" y="2204864"/>
            <a:ext cx="712879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000" b="1" dirty="0" smtClean="0"/>
              <a:t>Прогноз температуры в Москве результаты  исследований</a:t>
            </a:r>
            <a:endParaRPr lang="ru-RU" sz="4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Исходный ряд </a:t>
            </a:r>
            <a:r>
              <a:rPr lang="en-US" dirty="0" smtClean="0"/>
              <a:t>(01.01.1975 – 10.11.2023)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21593" t="26096" b="16135"/>
          <a:stretch>
            <a:fillRect/>
          </a:stretch>
        </p:blipFill>
        <p:spPr bwMode="auto">
          <a:xfrm>
            <a:off x="539552" y="2492896"/>
            <a:ext cx="705678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</a:t>
            </a:r>
            <a:r>
              <a:rPr lang="en-US" b="1" dirty="0" smtClean="0"/>
              <a:t>LSTM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train (01.01.1975 – 01.09.2023)</a:t>
            </a:r>
            <a:endParaRPr lang="ru-RU" sz="2000" dirty="0" smtClean="0"/>
          </a:p>
          <a:p>
            <a:r>
              <a:rPr lang="en-US" sz="2000" dirty="0" smtClean="0"/>
              <a:t>test  (02.09.2023 – 10.11.2023)</a:t>
            </a:r>
            <a:endParaRPr lang="ru-RU" sz="2000" dirty="0" smtClean="0"/>
          </a:p>
          <a:p>
            <a:r>
              <a:rPr lang="ru-RU" sz="2000" dirty="0" smtClean="0"/>
              <a:t> </a:t>
            </a:r>
            <a:endParaRPr lang="ru-RU" sz="2000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2000" b="1" dirty="0" smtClean="0"/>
              <a:t>Метрики качества</a:t>
            </a:r>
            <a:endParaRPr lang="ru-RU" sz="2000" dirty="0" smtClean="0"/>
          </a:p>
          <a:p>
            <a:r>
              <a:rPr lang="en-US" sz="2000" dirty="0" smtClean="0"/>
              <a:t>MSE: 73.80616117113154</a:t>
            </a:r>
            <a:endParaRPr lang="ru-RU" sz="2000" dirty="0" smtClean="0"/>
          </a:p>
          <a:p>
            <a:r>
              <a:rPr lang="ru-RU" sz="2000" dirty="0" smtClean="0"/>
              <a:t>MAE: 7.17068629390811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7162" t="23307" r="32656" b="3785"/>
          <a:stretch>
            <a:fillRect/>
          </a:stretch>
        </p:blipFill>
        <p:spPr bwMode="auto">
          <a:xfrm>
            <a:off x="1403648" y="3068960"/>
            <a:ext cx="561662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</a:t>
            </a:r>
            <a:r>
              <a:rPr lang="en-US" b="1" dirty="0" smtClean="0"/>
              <a:t>LSTM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График прогнозируемых значений температуры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5345" t="33665" r="481" b="1793"/>
          <a:stretch>
            <a:fillRect/>
          </a:stretch>
        </p:blipFill>
        <p:spPr bwMode="auto">
          <a:xfrm>
            <a:off x="611560" y="2420888"/>
            <a:ext cx="77048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</a:t>
            </a:r>
            <a:r>
              <a:rPr lang="en-US" b="1" dirty="0" smtClean="0"/>
              <a:t>Prophet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800" b="1" dirty="0" smtClean="0"/>
              <a:t>Интервал прогноза</a:t>
            </a:r>
          </a:p>
          <a:p>
            <a:r>
              <a:rPr lang="en-US" sz="1800" dirty="0" smtClean="0"/>
              <a:t>train (2018-01-01</a:t>
            </a:r>
            <a:r>
              <a:rPr lang="ru-RU" sz="1800" dirty="0" smtClean="0"/>
              <a:t> – 2023-08-12)</a:t>
            </a:r>
          </a:p>
          <a:p>
            <a:r>
              <a:rPr lang="en-US" sz="1800" dirty="0" smtClean="0"/>
              <a:t>test  (2023-08-13</a:t>
            </a:r>
            <a:r>
              <a:rPr lang="ru-RU" sz="1800" dirty="0" smtClean="0"/>
              <a:t> – 2023-11-10)</a:t>
            </a:r>
          </a:p>
          <a:p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1800" b="1" dirty="0" smtClean="0"/>
              <a:t>Метрики качества</a:t>
            </a:r>
            <a:endParaRPr lang="ru-RU" sz="1800" dirty="0" smtClean="0"/>
          </a:p>
          <a:p>
            <a:r>
              <a:rPr lang="en-US" sz="1800" dirty="0" smtClean="0"/>
              <a:t>MAPE: 0.8433235135973001</a:t>
            </a:r>
            <a:endParaRPr lang="ru-RU" sz="1800" dirty="0" smtClean="0"/>
          </a:p>
          <a:p>
            <a:r>
              <a:rPr lang="en-US" sz="1800" dirty="0" smtClean="0"/>
              <a:t>RMSE: 4.250882514257906</a:t>
            </a:r>
            <a:endParaRPr lang="ru-RU" sz="1800" dirty="0" smtClean="0"/>
          </a:p>
          <a:p>
            <a:r>
              <a:rPr lang="ru-RU" sz="1800" dirty="0" smtClean="0"/>
              <a:t>MSE: 18.070002150023615</a:t>
            </a:r>
            <a:endParaRPr lang="ru-RU" sz="1800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/>
          <a:srcRect l="7803" t="33267" r="34474"/>
          <a:stretch>
            <a:fillRect/>
          </a:stretch>
        </p:blipFill>
        <p:spPr bwMode="auto">
          <a:xfrm>
            <a:off x="1763688" y="3284984"/>
            <a:ext cx="540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</a:t>
            </a:r>
            <a:r>
              <a:rPr lang="en-US" b="1" dirty="0" smtClean="0"/>
              <a:t>Prophet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Графики тестовой выборки и предсказания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3528" t="20717" r="27311" b="1195"/>
          <a:stretch>
            <a:fillRect/>
          </a:stretch>
        </p:blipFill>
        <p:spPr bwMode="auto">
          <a:xfrm>
            <a:off x="1115616" y="2492896"/>
            <a:ext cx="648072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</a:t>
            </a:r>
            <a:r>
              <a:rPr lang="en-US" b="1" dirty="0" smtClean="0"/>
              <a:t>Prophet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График реальных данных начиная с 1 января 2023 года и прогноза за пределы </a:t>
            </a:r>
            <a:r>
              <a:rPr lang="ru-RU" sz="2000" dirty="0" err="1" smtClean="0"/>
              <a:t>датасета</a:t>
            </a:r>
            <a:endParaRPr lang="ru-RU" sz="2000" dirty="0" smtClean="0"/>
          </a:p>
          <a:p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5665" t="27092" r="30074" b="1594"/>
          <a:stretch>
            <a:fillRect/>
          </a:stretch>
        </p:blipFill>
        <p:spPr bwMode="auto">
          <a:xfrm>
            <a:off x="1403648" y="2708920"/>
            <a:ext cx="612068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Метод средних значений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/>
              <a:t>Период прогноза</a:t>
            </a:r>
            <a:r>
              <a:rPr lang="ru-RU" sz="2000" dirty="0" smtClean="0"/>
              <a:t> </a:t>
            </a:r>
          </a:p>
          <a:p>
            <a:r>
              <a:rPr lang="ru-RU" sz="2000" dirty="0" smtClean="0"/>
              <a:t> (2023-09-01  -   2024-03-01)</a:t>
            </a:r>
          </a:p>
          <a:p>
            <a:r>
              <a:rPr lang="en-US" sz="2000" b="1" dirty="0" smtClean="0"/>
              <a:t>test</a:t>
            </a:r>
            <a:r>
              <a:rPr lang="en-US" sz="2000" dirty="0" smtClean="0"/>
              <a:t>  (</a:t>
            </a:r>
            <a:r>
              <a:rPr lang="ru-RU" sz="2000" dirty="0" smtClean="0"/>
              <a:t>2023-09-01 </a:t>
            </a:r>
            <a:r>
              <a:rPr lang="en-US" sz="2000" dirty="0" smtClean="0"/>
              <a:t>– 2023-11-10</a:t>
            </a:r>
            <a:r>
              <a:rPr lang="ru-RU" sz="2000" dirty="0" smtClean="0"/>
              <a:t>)</a:t>
            </a:r>
            <a:endParaRPr lang="ru-RU" sz="2000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2000" b="1" dirty="0" smtClean="0"/>
              <a:t>Метрики качества</a:t>
            </a:r>
            <a:endParaRPr lang="ru-RU" sz="2000" dirty="0" smtClean="0"/>
          </a:p>
          <a:p>
            <a:r>
              <a:rPr lang="ru-RU" sz="2000" dirty="0" smtClean="0"/>
              <a:t>RMSE:  4.0971901068977665</a:t>
            </a:r>
          </a:p>
          <a:p>
            <a:r>
              <a:rPr lang="ru-RU" sz="2000" dirty="0" smtClean="0"/>
              <a:t>MSE:  16.786966772060932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2779" t="33665" r="802" b="5378"/>
          <a:stretch>
            <a:fillRect/>
          </a:stretch>
        </p:blipFill>
        <p:spPr bwMode="auto">
          <a:xfrm>
            <a:off x="539552" y="3140968"/>
            <a:ext cx="813690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Аппроксимация рядом Фурье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dirty="0" smtClean="0"/>
              <a:t>Интервал аппроксимации  (2010-01-01  -   2023-11-10)</a:t>
            </a:r>
          </a:p>
          <a:p>
            <a:r>
              <a:rPr lang="ru-RU" sz="1600" dirty="0" err="1" smtClean="0"/>
              <a:t>k</a:t>
            </a:r>
            <a:r>
              <a:rPr lang="ru-RU" sz="1600" dirty="0" smtClean="0"/>
              <a:t> = 20  # количество компонент ряда Фурье для аппроксимации</a:t>
            </a:r>
          </a:p>
          <a:p>
            <a:r>
              <a:rPr lang="ru-RU" sz="1600" dirty="0" smtClean="0"/>
              <a:t>Интервал прогноза (2023-11-10  -  2024-02-08)</a:t>
            </a:r>
          </a:p>
          <a:p>
            <a:r>
              <a:rPr lang="ru-RU" sz="1600" b="1" dirty="0" smtClean="0"/>
              <a:t>Метрики качества</a:t>
            </a:r>
            <a:endParaRPr lang="ru-RU" sz="1600" dirty="0" smtClean="0"/>
          </a:p>
          <a:p>
            <a:r>
              <a:rPr lang="ru-RU" sz="1600" dirty="0" smtClean="0"/>
              <a:t>MSE: 93.95479318166063</a:t>
            </a:r>
          </a:p>
          <a:p>
            <a:endParaRPr lang="ru-RU" sz="1600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7696" t="32072" r="802" b="5976"/>
          <a:stretch>
            <a:fillRect/>
          </a:stretch>
        </p:blipFill>
        <p:spPr bwMode="auto">
          <a:xfrm>
            <a:off x="467544" y="3501008"/>
            <a:ext cx="813690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000" b="1" dirty="0" smtClean="0"/>
              <a:t>Реальные значения температуры и прогнозы всех  моделей</a:t>
            </a:r>
            <a:endParaRPr lang="ru-RU" sz="4000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8338" t="41036"/>
          <a:stretch>
            <a:fillRect/>
          </a:stretch>
        </p:blipFill>
        <p:spPr bwMode="auto">
          <a:xfrm>
            <a:off x="251520" y="2276872"/>
            <a:ext cx="88924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Назначение разработки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 smtClean="0"/>
              <a:t>Телеграм-бот</a:t>
            </a:r>
            <a:r>
              <a:rPr lang="ru-RU" dirty="0" smtClean="0"/>
              <a:t>  «</a:t>
            </a:r>
            <a:r>
              <a:rPr lang="en-US" dirty="0" err="1" smtClean="0"/>
              <a:t>Gavrila</a:t>
            </a:r>
            <a:r>
              <a:rPr lang="ru-RU" dirty="0" smtClean="0"/>
              <a:t>» представляет собой информационный ресурс, предоставляющий пользователю следующие возможности:</a:t>
            </a:r>
          </a:p>
          <a:p>
            <a:r>
              <a:rPr lang="ru-RU" dirty="0" smtClean="0"/>
              <a:t>1) чат с LLM - llama-7B-hf (на английском и русском языках)</a:t>
            </a:r>
          </a:p>
          <a:p>
            <a:r>
              <a:rPr lang="ru-RU" dirty="0" smtClean="0"/>
              <a:t>2)чат с </a:t>
            </a:r>
            <a:r>
              <a:rPr lang="ru-RU" dirty="0" err="1" smtClean="0"/>
              <a:t>chatgpt</a:t>
            </a:r>
            <a:r>
              <a:rPr lang="ru-RU" dirty="0" smtClean="0"/>
              <a:t> 3.5 (используется </a:t>
            </a:r>
            <a:r>
              <a:rPr lang="ru-RU" dirty="0" err="1" smtClean="0"/>
              <a:t>api</a:t>
            </a:r>
            <a:r>
              <a:rPr lang="ru-RU" dirty="0" smtClean="0"/>
              <a:t> сайта </a:t>
            </a:r>
            <a:r>
              <a:rPr lang="ru-RU" dirty="0" err="1" smtClean="0"/>
              <a:t>openai.com</a:t>
            </a:r>
            <a:r>
              <a:rPr lang="ru-RU" dirty="0" smtClean="0"/>
              <a:t>)</a:t>
            </a:r>
          </a:p>
          <a:p>
            <a:r>
              <a:rPr lang="ru-RU" dirty="0" smtClean="0"/>
              <a:t>3)предсказание температуры воздуха в Москве с выводом графика (интервал прогнозирования с 11.11.2023 до 09.01.2024г.) </a:t>
            </a:r>
          </a:p>
          <a:p>
            <a:r>
              <a:rPr lang="ru-RU" dirty="0" smtClean="0"/>
              <a:t>4)Вывод значений температуры воздуха в любом городе на текущую дату (используется </a:t>
            </a:r>
            <a:r>
              <a:rPr lang="ru-RU" dirty="0" err="1" smtClean="0"/>
              <a:t>api</a:t>
            </a:r>
            <a:r>
              <a:rPr lang="ru-RU" dirty="0" smtClean="0"/>
              <a:t> сайта </a:t>
            </a:r>
            <a:r>
              <a:rPr lang="ru-RU" dirty="0" err="1" smtClean="0"/>
              <a:t>openweathermap.org</a:t>
            </a:r>
            <a:r>
              <a:rPr lang="ru-RU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 smtClean="0"/>
              <a:t>Прогнозы всех моделей на интервале  (2023-11-10  -  2024-01-08)</a:t>
            </a:r>
            <a:endParaRPr lang="ru-RU" sz="3600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7162" t="38213" b="5703"/>
          <a:stretch>
            <a:fillRect/>
          </a:stretch>
        </p:blipFill>
        <p:spPr bwMode="auto">
          <a:xfrm>
            <a:off x="251520" y="2636912"/>
            <a:ext cx="8686800" cy="307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Сравниваем метрики качества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935160"/>
          <a:ext cx="8229600" cy="415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16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latin typeface="Times New Roman"/>
                          <a:ea typeface="Calibri"/>
                          <a:cs typeface="Times New Roman"/>
                        </a:rPr>
                        <a:t>LSTM</a:t>
                      </a:r>
                      <a:endParaRPr lang="ru-RU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Calibri"/>
                          <a:cs typeface="Times New Roman"/>
                        </a:rPr>
                        <a:t>Prophet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latin typeface="Times New Roman"/>
                          <a:ea typeface="Calibri"/>
                          <a:cs typeface="Times New Roman"/>
                        </a:rPr>
                        <a:t>Fourier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6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MSE</a:t>
                      </a:r>
                      <a:endParaRPr lang="ru-RU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73.806</a:t>
                      </a:r>
                      <a:endParaRPr lang="ru-RU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18.070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16.786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93.954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6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RMSE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 dirty="0">
                          <a:latin typeface="Times New Roman"/>
                          <a:ea typeface="Calibri"/>
                          <a:cs typeface="Times New Roman"/>
                        </a:rPr>
                        <a:t>8,591</a:t>
                      </a:r>
                      <a:endParaRPr lang="ru-RU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4.250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4.097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latin typeface="Times New Roman"/>
                          <a:ea typeface="Calibri"/>
                          <a:cs typeface="Times New Roman"/>
                        </a:rPr>
                        <a:t>9,692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6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MAE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7.1706</a:t>
                      </a:r>
                      <a:endParaRPr lang="ru-RU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6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MAPE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0.8433</a:t>
                      </a:r>
                      <a:endParaRPr lang="ru-RU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2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 так же за </a:t>
            </a:r>
            <a:r>
              <a:rPr lang="ru-RU" dirty="0" smtClean="0"/>
              <a:t>терпение</a:t>
            </a:r>
            <a:r>
              <a:rPr lang="en-US" dirty="0" smtClean="0"/>
              <a:t>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заботу!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Системные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>
            <a:normAutofit/>
          </a:bodyPr>
          <a:lstStyle/>
          <a:p>
            <a:r>
              <a:rPr lang="ru-RU" sz="2000" dirty="0"/>
              <a:t>На данный момент к рассмотрению представлена «альфа-версия» программного приложения «</a:t>
            </a:r>
            <a:r>
              <a:rPr lang="ru-RU" sz="2000" dirty="0" err="1"/>
              <a:t>Телеграм</a:t>
            </a:r>
            <a:r>
              <a:rPr lang="ru-RU" sz="2000" dirty="0"/>
              <a:t>-бот </a:t>
            </a:r>
            <a:r>
              <a:rPr lang="ru-RU" sz="2000" dirty="0" err="1"/>
              <a:t>Gavrila</a:t>
            </a:r>
            <a:r>
              <a:rPr lang="ru-RU" sz="2000" dirty="0"/>
              <a:t>». </a:t>
            </a:r>
            <a:endParaRPr lang="en-US" sz="2000" dirty="0" smtClean="0"/>
          </a:p>
          <a:p>
            <a:r>
              <a:rPr lang="ru-RU" sz="2000" dirty="0" smtClean="0"/>
              <a:t>Код </a:t>
            </a:r>
            <a:r>
              <a:rPr lang="ru-RU" sz="2000" dirty="0"/>
              <a:t>приложения работает в среде  </a:t>
            </a:r>
            <a:r>
              <a:rPr lang="ru-RU" sz="2000" dirty="0" err="1"/>
              <a:t>Jupyter</a:t>
            </a:r>
            <a:r>
              <a:rPr lang="ru-RU" sz="2000" dirty="0"/>
              <a:t> </a:t>
            </a:r>
            <a:r>
              <a:rPr lang="ru-RU" sz="2000" dirty="0" err="1"/>
              <a:t>Notebook</a:t>
            </a:r>
            <a:r>
              <a:rPr lang="ru-RU" sz="2000" dirty="0"/>
              <a:t>, и в настоящий момент в качестве среды разработки используется </a:t>
            </a:r>
            <a:r>
              <a:rPr lang="ru-RU" sz="2000" dirty="0" err="1"/>
              <a:t>Google</a:t>
            </a:r>
            <a:r>
              <a:rPr lang="ru-RU" sz="2000" dirty="0"/>
              <a:t> </a:t>
            </a:r>
            <a:r>
              <a:rPr lang="ru-RU" sz="2000" dirty="0" err="1"/>
              <a:t>Colab</a:t>
            </a:r>
            <a:r>
              <a:rPr lang="ru-RU" sz="2000" dirty="0"/>
              <a:t>. </a:t>
            </a:r>
          </a:p>
          <a:p>
            <a:r>
              <a:rPr lang="ru-RU" sz="2000" dirty="0"/>
              <a:t>Так же </a:t>
            </a:r>
            <a:r>
              <a:rPr lang="ru-RU" sz="2000" dirty="0" err="1"/>
              <a:t>Google</a:t>
            </a:r>
            <a:r>
              <a:rPr lang="ru-RU" sz="2000" dirty="0"/>
              <a:t> </a:t>
            </a:r>
            <a:r>
              <a:rPr lang="ru-RU" sz="2000" dirty="0" err="1"/>
              <a:t>Colab</a:t>
            </a:r>
            <a:r>
              <a:rPr lang="ru-RU" sz="2000" dirty="0"/>
              <a:t> используется в качестве сервера для запуска и работы бота. </a:t>
            </a:r>
          </a:p>
          <a:p>
            <a:r>
              <a:rPr lang="ru-RU" sz="2000" dirty="0"/>
              <a:t>Поэтому приложение «</a:t>
            </a:r>
            <a:r>
              <a:rPr lang="ru-RU" sz="2000" dirty="0" err="1"/>
              <a:t>Телеграм</a:t>
            </a:r>
            <a:r>
              <a:rPr lang="ru-RU" sz="2000" dirty="0"/>
              <a:t>-бот </a:t>
            </a:r>
            <a:r>
              <a:rPr lang="ru-RU" sz="2000" dirty="0" err="1"/>
              <a:t>Gavrila</a:t>
            </a:r>
            <a:r>
              <a:rPr lang="ru-RU" sz="2000" dirty="0"/>
              <a:t>» будет находиться в активном состоянии в тот период времени, пока длится сессия в </a:t>
            </a:r>
            <a:r>
              <a:rPr lang="ru-RU" sz="2000" dirty="0" err="1"/>
              <a:t>Google</a:t>
            </a:r>
            <a:r>
              <a:rPr lang="ru-RU" sz="2000" dirty="0"/>
              <a:t> </a:t>
            </a:r>
            <a:r>
              <a:rPr lang="ru-RU" sz="2000" dirty="0" err="1"/>
              <a:t>Colab</a:t>
            </a:r>
            <a:r>
              <a:rPr lang="ru-RU" sz="2000" dirty="0"/>
              <a:t>, то есть не более 12 часов подряд.</a:t>
            </a:r>
          </a:p>
          <a:p>
            <a:r>
              <a:rPr lang="ru-RU" sz="2000" dirty="0"/>
              <a:t>Для загрузки модели llama-7B-hf необходимо порядка 8гб оперативной памяти.</a:t>
            </a:r>
          </a:p>
          <a:p>
            <a:r>
              <a:rPr lang="ru-RU" sz="2000" dirty="0"/>
              <a:t>Для работы с моделью llama-7B-hf в </a:t>
            </a:r>
            <a:r>
              <a:rPr lang="ru-RU" sz="2000" dirty="0" err="1"/>
              <a:t>Google</a:t>
            </a:r>
            <a:r>
              <a:rPr lang="ru-RU" sz="2000" dirty="0"/>
              <a:t> </a:t>
            </a:r>
            <a:r>
              <a:rPr lang="ru-RU" sz="2000" dirty="0" err="1"/>
              <a:t>Colab</a:t>
            </a:r>
            <a:r>
              <a:rPr lang="ru-RU" sz="2000" dirty="0"/>
              <a:t> требуется тип среды выполнения – Python3, и аппаратный ускоритель T4 GPU.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903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Данные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Для прогноза погоды в Москве использовался датасет  «</a:t>
            </a:r>
            <a:r>
              <a:rPr lang="ru-RU" b="1" dirty="0" smtClean="0"/>
              <a:t>moscow_1975_2023_ok.csv</a:t>
            </a:r>
            <a:r>
              <a:rPr lang="ru-RU" dirty="0" smtClean="0"/>
              <a:t>», содержащий значения средней температуры в Москве с интервалом в одни сутки за период - с 1 января 1975 г. по 10 ноября 2023г.</a:t>
            </a:r>
          </a:p>
          <a:p>
            <a:r>
              <a:rPr lang="ru-RU" dirty="0" smtClean="0"/>
              <a:t>Данный датасет был получен путем объединения информации из </a:t>
            </a:r>
            <a:r>
              <a:rPr lang="ru-RU" dirty="0" err="1" smtClean="0"/>
              <a:t>датасета</a:t>
            </a:r>
            <a:r>
              <a:rPr lang="ru-RU" dirty="0" smtClean="0"/>
              <a:t> «</a:t>
            </a:r>
            <a:r>
              <a:rPr lang="ru-RU" b="1" dirty="0" err="1" smtClean="0"/>
              <a:t>climate_moscow.csv</a:t>
            </a:r>
            <a:r>
              <a:rPr lang="ru-RU" dirty="0" smtClean="0"/>
              <a:t>» (содержит данные о температуре с 1 января 1970г по 14 июня 2021г.)</a:t>
            </a:r>
          </a:p>
          <a:p>
            <a:r>
              <a:rPr lang="ru-RU" dirty="0" smtClean="0"/>
              <a:t>и данных с  сайта  </a:t>
            </a:r>
          </a:p>
          <a:p>
            <a:r>
              <a:rPr lang="ru-RU" u="sng" dirty="0" smtClean="0">
                <a:hlinkClick r:id="rId2"/>
              </a:rPr>
              <a:t>https://weatherarchive.ru/Temperature/Moscow/</a:t>
            </a:r>
            <a:r>
              <a:rPr lang="ru-RU" dirty="0" smtClean="0"/>
              <a:t>  </a:t>
            </a:r>
          </a:p>
          <a:p>
            <a:r>
              <a:rPr lang="ru-RU" dirty="0" smtClean="0"/>
              <a:t>(были взяты данные с 15 июня 2021г. по 10 ноября 2023г.)</a:t>
            </a:r>
          </a:p>
          <a:p>
            <a:r>
              <a:rPr lang="ru-RU" dirty="0" smtClean="0"/>
              <a:t>LLM - llama-7B-hf взята с </a:t>
            </a:r>
          </a:p>
          <a:p>
            <a:r>
              <a:rPr lang="ru-RU" dirty="0" smtClean="0">
                <a:hlinkClick r:id="rId3"/>
              </a:rPr>
              <a:t>https://huggingface.co/baffo32/decapoda-research-llama-7B-hf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пользователя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 smtClean="0"/>
              <a:t>Работа с ботом начинается с команды /</a:t>
            </a:r>
            <a:r>
              <a:rPr lang="en-US" sz="2000" dirty="0" smtClean="0"/>
              <a:t>start</a:t>
            </a:r>
            <a:r>
              <a:rPr lang="ru-RU" sz="2000" dirty="0" smtClean="0"/>
              <a:t>, при этом в область просмотра выдается сообщение «Выберите один из вариантов»</a:t>
            </a:r>
          </a:p>
          <a:p>
            <a:r>
              <a:rPr lang="ru-RU" sz="2000" dirty="0" smtClean="0"/>
              <a:t>Главное меню бота включает две кнопки – </a:t>
            </a:r>
            <a:r>
              <a:rPr lang="ru-RU" sz="2000" b="1" dirty="0" smtClean="0"/>
              <a:t>«погода»</a:t>
            </a:r>
            <a:r>
              <a:rPr lang="ru-RU" sz="2000" dirty="0" smtClean="0"/>
              <a:t> и </a:t>
            </a:r>
            <a:r>
              <a:rPr lang="ru-RU" sz="2000" b="1" dirty="0" smtClean="0"/>
              <a:t>«Вопрос </a:t>
            </a:r>
            <a:r>
              <a:rPr lang="en-US" sz="2000" b="1" dirty="0" smtClean="0"/>
              <a:t>LLM</a:t>
            </a:r>
            <a:r>
              <a:rPr lang="ru-RU" sz="2000" b="1" dirty="0" smtClean="0"/>
              <a:t>»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t="54582"/>
          <a:stretch>
            <a:fillRect/>
          </a:stretch>
        </p:blipFill>
        <p:spPr bwMode="auto">
          <a:xfrm>
            <a:off x="683568" y="3284984"/>
            <a:ext cx="777686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пользователя</a:t>
            </a:r>
            <a:endParaRPr lang="ru-RU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3517" t="11952" r="909"/>
          <a:stretch>
            <a:fillRect/>
          </a:stretch>
        </p:blipFill>
        <p:spPr bwMode="auto">
          <a:xfrm>
            <a:off x="683568" y="1844824"/>
            <a:ext cx="7704856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График прогноза температуры</a:t>
            </a:r>
            <a:endParaRPr lang="ru-RU" b="1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t="11952" r="1657"/>
          <a:stretch>
            <a:fillRect/>
          </a:stretch>
        </p:blipFill>
        <p:spPr bwMode="auto">
          <a:xfrm>
            <a:off x="457200" y="2153545"/>
            <a:ext cx="8229600" cy="395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704088"/>
            <a:ext cx="8784976" cy="1143000"/>
          </a:xfrm>
        </p:spPr>
        <p:txBody>
          <a:bodyPr>
            <a:noAutofit/>
          </a:bodyPr>
          <a:lstStyle/>
          <a:p>
            <a:r>
              <a:rPr lang="ru-RU" sz="4000" b="1" dirty="0" smtClean="0"/>
              <a:t>Работа пользователя в меню «погода»</a:t>
            </a:r>
            <a:endParaRPr lang="ru-RU" sz="4000" b="1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3410" t="12948" b="1793"/>
          <a:stretch>
            <a:fillRect/>
          </a:stretch>
        </p:blipFill>
        <p:spPr bwMode="auto">
          <a:xfrm>
            <a:off x="683568" y="1844824"/>
            <a:ext cx="792361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04088"/>
            <a:ext cx="8712968" cy="1143000"/>
          </a:xfrm>
        </p:spPr>
        <p:txBody>
          <a:bodyPr>
            <a:noAutofit/>
          </a:bodyPr>
          <a:lstStyle/>
          <a:p>
            <a:r>
              <a:rPr lang="ru-RU" sz="4000" b="1" dirty="0" smtClean="0"/>
              <a:t>Кнопка основного меню «Вопрос </a:t>
            </a:r>
            <a:r>
              <a:rPr lang="en-US" sz="4000" b="1" dirty="0" smtClean="0"/>
              <a:t>LLM</a:t>
            </a:r>
            <a:r>
              <a:rPr lang="ru-RU" sz="4000" b="1" dirty="0" smtClean="0"/>
              <a:t>»</a:t>
            </a:r>
            <a:endParaRPr lang="ru-RU" sz="4000" b="1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4265" t="12151"/>
          <a:stretch>
            <a:fillRect/>
          </a:stretch>
        </p:blipFill>
        <p:spPr bwMode="auto">
          <a:xfrm>
            <a:off x="827585" y="1935163"/>
            <a:ext cx="7704856" cy="473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91</TotalTime>
  <Words>507</Words>
  <Application>Microsoft Office PowerPoint</Application>
  <PresentationFormat>Экран (4:3)</PresentationFormat>
  <Paragraphs>92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Calibri</vt:lpstr>
      <vt:lpstr>Constantia</vt:lpstr>
      <vt:lpstr>Times New Roman</vt:lpstr>
      <vt:lpstr>Wingdings 2</vt:lpstr>
      <vt:lpstr>Поток</vt:lpstr>
      <vt:lpstr>Разработка Телеграм-бота с использованием моделей ML и DL</vt:lpstr>
      <vt:lpstr>Назначение разработки</vt:lpstr>
      <vt:lpstr>Системные требования</vt:lpstr>
      <vt:lpstr>Данные</vt:lpstr>
      <vt:lpstr>Интерфейс пользователя</vt:lpstr>
      <vt:lpstr>Интерфейс пользователя</vt:lpstr>
      <vt:lpstr>График прогноза температуры</vt:lpstr>
      <vt:lpstr>Работа пользователя в меню «погода»</vt:lpstr>
      <vt:lpstr>Кнопка основного меню «Вопрос LLM»</vt:lpstr>
      <vt:lpstr>Вопросы chatgpt-3.5</vt:lpstr>
      <vt:lpstr>Прогноз температуры в Москве результаты  исследований</vt:lpstr>
      <vt:lpstr>Модель LSTM</vt:lpstr>
      <vt:lpstr>Модель LSTM</vt:lpstr>
      <vt:lpstr>Модель Prophet</vt:lpstr>
      <vt:lpstr>Модель Prophet</vt:lpstr>
      <vt:lpstr>Модель Prophet</vt:lpstr>
      <vt:lpstr>Метод средних значений</vt:lpstr>
      <vt:lpstr>Аппроксимация рядом Фурье</vt:lpstr>
      <vt:lpstr>Реальные значения температуры и прогнозы всех  моделей</vt:lpstr>
      <vt:lpstr>Прогнозы всех моделей на интервале  (2023-11-10  -  2024-01-08)</vt:lpstr>
      <vt:lpstr>Сравниваем метрики качества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Телеграм-бота с использованием моделей ML и DL</dc:title>
  <dc:creator>Lenovo</dc:creator>
  <cp:lastModifiedBy>Михайлович Елена Владимировна</cp:lastModifiedBy>
  <cp:revision>29</cp:revision>
  <dcterms:created xsi:type="dcterms:W3CDTF">2023-11-23T17:44:16Z</dcterms:created>
  <dcterms:modified xsi:type="dcterms:W3CDTF">2023-11-24T08:58:02Z</dcterms:modified>
</cp:coreProperties>
</file>